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5" r:id="rId10"/>
    <p:sldId id="264" r:id="rId11"/>
    <p:sldId id="266" r:id="rId12"/>
    <p:sldId id="267" r:id="rId13"/>
    <p:sldId id="268" r:id="rId14"/>
    <p:sldId id="270" r:id="rId15"/>
    <p:sldId id="269" r:id="rId16"/>
    <p:sldId id="27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3" autoAdjust="0"/>
    <p:restoredTop sz="94660"/>
  </p:normalViewPr>
  <p:slideViewPr>
    <p:cSldViewPr snapToGrid="0">
      <p:cViewPr varScale="1">
        <p:scale>
          <a:sx n="82" d="100"/>
          <a:sy n="82" d="100"/>
        </p:scale>
        <p:origin x="58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2.jpeg>
</file>

<file path=ppt/media/image3.jpeg>
</file>

<file path=ppt/media/image4.jpeg>
</file>

<file path=ppt/media/image5.jpeg>
</file>

<file path=ppt/media/image6.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93B4C535-FAA7-4125-A5A2-0BFCA0F1AAF7}" type="datetimeFigureOut">
              <a:rPr lang="en-IN" smtClean="0"/>
              <a:t>14-07-2022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37447180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3B4C535-FAA7-4125-A5A2-0BFCA0F1AAF7}" type="datetimeFigureOut">
              <a:rPr lang="en-IN" smtClean="0"/>
              <a:t>14-07-2022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3544557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3B4C535-FAA7-4125-A5A2-0BFCA0F1AAF7}" type="datetimeFigureOut">
              <a:rPr lang="en-IN" smtClean="0"/>
              <a:t>14-07-2022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28871218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93B4C535-FAA7-4125-A5A2-0BFCA0F1AAF7}" type="datetimeFigureOut">
              <a:rPr lang="en-IN" smtClean="0"/>
              <a:t>14-07-2022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36753774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3B4C535-FAA7-4125-A5A2-0BFCA0F1AAF7}" type="datetimeFigureOut">
              <a:rPr lang="en-IN" smtClean="0"/>
              <a:t>14-07-2022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36568150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93B4C535-FAA7-4125-A5A2-0BFCA0F1AAF7}" type="datetimeFigureOut">
              <a:rPr lang="en-IN" smtClean="0"/>
              <a:t>14-07-2022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19177281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93B4C535-FAA7-4125-A5A2-0BFCA0F1AAF7}" type="datetimeFigureOut">
              <a:rPr lang="en-IN" smtClean="0"/>
              <a:t>14-07-2022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11189142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93B4C535-FAA7-4125-A5A2-0BFCA0F1AAF7}" type="datetimeFigureOut">
              <a:rPr lang="en-IN" smtClean="0"/>
              <a:t>14-07-2022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7225696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B4C535-FAA7-4125-A5A2-0BFCA0F1AAF7}" type="datetimeFigureOut">
              <a:rPr lang="en-IN" smtClean="0"/>
              <a:t>14-07-2022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38691880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3B4C535-FAA7-4125-A5A2-0BFCA0F1AAF7}" type="datetimeFigureOut">
              <a:rPr lang="en-IN" smtClean="0"/>
              <a:t>14-07-2022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1445874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3B4C535-FAA7-4125-A5A2-0BFCA0F1AAF7}" type="datetimeFigureOut">
              <a:rPr lang="en-IN" smtClean="0"/>
              <a:t>14-07-2022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6C75D35D-9A70-47D9-83D8-098FE28C7B79}" type="slidenum">
              <a:rPr lang="en-IN" smtClean="0"/>
              <a:t>‹#›</a:t>
            </a:fld>
            <a:endParaRPr lang="en-IN"/>
          </a:p>
        </p:txBody>
      </p:sp>
    </p:spTree>
    <p:extLst>
      <p:ext uri="{BB962C8B-B14F-4D97-AF65-F5344CB8AC3E}">
        <p14:creationId xmlns:p14="http://schemas.microsoft.com/office/powerpoint/2010/main" val="4548398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B4C535-FAA7-4125-A5A2-0BFCA0F1AAF7}" type="datetimeFigureOut">
              <a:rPr lang="en-IN" smtClean="0"/>
              <a:t>14-07-2022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75D35D-9A70-47D9-83D8-098FE28C7B79}" type="slidenum">
              <a:rPr lang="en-IN" smtClean="0"/>
              <a:t>‹#›</a:t>
            </a:fld>
            <a:endParaRPr lang="en-IN"/>
          </a:p>
        </p:txBody>
      </p:sp>
    </p:spTree>
    <p:extLst>
      <p:ext uri="{BB962C8B-B14F-4D97-AF65-F5344CB8AC3E}">
        <p14:creationId xmlns:p14="http://schemas.microsoft.com/office/powerpoint/2010/main" val="3890791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hyperlink" Target="https://scikit-learn.org/stable/modules/classes.html#module-sklearn.preprocessing" TargetMode="Externa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hyperlink" Target="https://www.kaggle.com/nlp-lstm-stock-price-prediction/data?select=Stock_Price_Prediction_AAPL_data.csv"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439885" y="940528"/>
            <a:ext cx="4206240" cy="3046988"/>
          </a:xfrm>
          <a:prstGeom prst="rect">
            <a:avLst/>
          </a:prstGeom>
        </p:spPr>
        <p:txBody>
          <a:bodyPr wrap="square">
            <a:spAutoFit/>
          </a:bodyPr>
          <a:lstStyle/>
          <a:p>
            <a:r>
              <a:rPr lang="en-US" sz="4800" dirty="0"/>
              <a:t>STOCK  PRICE </a:t>
            </a:r>
          </a:p>
          <a:p>
            <a:r>
              <a:rPr lang="en-US" sz="4800" dirty="0"/>
              <a:t>PREDICTION</a:t>
            </a:r>
          </a:p>
          <a:p>
            <a:r>
              <a:rPr lang="en-US" sz="4800" dirty="0"/>
              <a:t>       BY</a:t>
            </a:r>
            <a:endParaRPr lang="en-US" sz="4800" b="1" dirty="0"/>
          </a:p>
          <a:p>
            <a:endParaRPr lang="en-IN" sz="4800" dirty="0"/>
          </a:p>
        </p:txBody>
      </p:sp>
      <p:sp>
        <p:nvSpPr>
          <p:cNvPr id="5" name="Rectangle 4"/>
          <p:cNvSpPr/>
          <p:nvPr/>
        </p:nvSpPr>
        <p:spPr>
          <a:xfrm>
            <a:off x="3849188" y="3326675"/>
            <a:ext cx="5277393" cy="830997"/>
          </a:xfrm>
          <a:prstGeom prst="rect">
            <a:avLst/>
          </a:prstGeom>
        </p:spPr>
        <p:txBody>
          <a:bodyPr wrap="square">
            <a:spAutoFit/>
          </a:bodyPr>
          <a:lstStyle/>
          <a:p>
            <a:r>
              <a:rPr lang="en-US" sz="2400" dirty="0"/>
              <a:t>ABHISHEK MAHATO</a:t>
            </a:r>
          </a:p>
          <a:p>
            <a:endParaRPr lang="en-IN" sz="2400" b="1" dirty="0"/>
          </a:p>
        </p:txBody>
      </p:sp>
    </p:spTree>
    <p:extLst>
      <p:ext uri="{BB962C8B-B14F-4D97-AF65-F5344CB8AC3E}">
        <p14:creationId xmlns:p14="http://schemas.microsoft.com/office/powerpoint/2010/main" val="11218068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a:spLocks noChangeArrowheads="1"/>
          </p:cNvSpPr>
          <p:nvPr/>
        </p:nvSpPr>
        <p:spPr bwMode="auto">
          <a:xfrm>
            <a:off x="243840" y="463160"/>
            <a:ext cx="5886994" cy="754053"/>
          </a:xfrm>
          <a:prstGeom prst="rect">
            <a:avLst/>
          </a:prstGeom>
          <a:solidFill>
            <a:srgbClr val="CDE8E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err="1">
                <a:ln>
                  <a:noFill/>
                </a:ln>
                <a:solidFill>
                  <a:srgbClr val="2878A2"/>
                </a:solidFill>
                <a:effectLst/>
                <a:latin typeface="SFMono-Regular"/>
                <a:hlinkClick r:id="rId2" tooltip="sklearn.preprocessing"/>
              </a:rPr>
              <a:t>sklearn.preprocessing</a:t>
            </a:r>
            <a:r>
              <a:rPr kumimoji="0" lang="en-US" altLang="en-US" sz="2000" b="0" i="0" u="none" strike="noStrike" cap="none" normalizeH="0" baseline="0" dirty="0" err="1">
                <a:ln>
                  <a:noFill/>
                </a:ln>
                <a:solidFill>
                  <a:srgbClr val="212529"/>
                </a:solidFill>
                <a:effectLst/>
                <a:latin typeface="-apple-system"/>
              </a:rPr>
              <a:t>.MinMaxScaler</a:t>
            </a:r>
            <a:endParaRPr kumimoji="0" lang="en-US" altLang="en-US" sz="2000" b="0" i="0" u="none" strike="noStrike" cap="none" normalizeH="0" baseline="0" dirty="0">
              <a:ln>
                <a:noFill/>
              </a:ln>
              <a:solidFill>
                <a:srgbClr val="212529"/>
              </a:solidFill>
              <a:effectLst/>
              <a:latin typeface="-apple-system"/>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 name="Rectangle 2"/>
          <p:cNvSpPr/>
          <p:nvPr/>
        </p:nvSpPr>
        <p:spPr>
          <a:xfrm>
            <a:off x="400594" y="1558834"/>
            <a:ext cx="8743406" cy="3046988"/>
          </a:xfrm>
          <a:prstGeom prst="rect">
            <a:avLst/>
          </a:prstGeom>
        </p:spPr>
        <p:txBody>
          <a:bodyPr wrap="square">
            <a:spAutoFit/>
          </a:bodyPr>
          <a:lstStyle/>
          <a:p>
            <a:r>
              <a:rPr lang="en-US" b="0" i="0" dirty="0">
                <a:solidFill>
                  <a:srgbClr val="212529"/>
                </a:solidFill>
                <a:effectLst/>
                <a:latin typeface="-apple-system"/>
              </a:rPr>
              <a:t>* Transform features by scaling each feature to a given range.</a:t>
            </a:r>
          </a:p>
          <a:p>
            <a:endParaRPr lang="en-US" b="0" i="0" dirty="0">
              <a:solidFill>
                <a:srgbClr val="212529"/>
              </a:solidFill>
              <a:effectLst/>
              <a:latin typeface="-apple-system"/>
            </a:endParaRPr>
          </a:p>
          <a:p>
            <a:pPr marL="285750" indent="-285750">
              <a:buFont typeface="Arial" panose="020B0604020202020204" pitchFamily="34" charset="0"/>
              <a:buChar char="•"/>
            </a:pPr>
            <a:r>
              <a:rPr lang="en-US" b="0" i="0" dirty="0">
                <a:solidFill>
                  <a:srgbClr val="212529"/>
                </a:solidFill>
                <a:effectLst/>
                <a:latin typeface="-apple-system"/>
              </a:rPr>
              <a:t>This estimator scales and translates each feature individually such that it is in the given range on the training set, e.g. between zero and one.</a:t>
            </a:r>
          </a:p>
          <a:p>
            <a:pPr marL="285750" indent="-285750">
              <a:buFont typeface="Arial" panose="020B0604020202020204" pitchFamily="34" charset="0"/>
              <a:buChar char="•"/>
            </a:pPr>
            <a:r>
              <a:rPr lang="en-IN" dirty="0"/>
              <a:t>where min, max = </a:t>
            </a:r>
            <a:r>
              <a:rPr lang="en-IN" dirty="0" err="1"/>
              <a:t>feature_range</a:t>
            </a:r>
            <a:r>
              <a:rPr lang="en-IN" dirty="0"/>
              <a:t>.</a:t>
            </a:r>
          </a:p>
          <a:p>
            <a:pPr lvl="0" eaLnBrk="0" fontAlgn="base" hangingPunct="0">
              <a:spcBef>
                <a:spcPct val="0"/>
              </a:spcBef>
              <a:spcAft>
                <a:spcPct val="0"/>
              </a:spcAft>
            </a:pPr>
            <a:r>
              <a:rPr kumimoji="0" lang="en-US" altLang="en-US" sz="1600" b="1" i="0" u="none" strike="noStrike" cap="none" normalizeH="0" baseline="0" dirty="0">
                <a:ln>
                  <a:noFill/>
                </a:ln>
                <a:solidFill>
                  <a:srgbClr val="212529"/>
                </a:solidFill>
                <a:effectLst/>
                <a:latin typeface="-apple-system"/>
              </a:rPr>
              <a:t>   </a:t>
            </a:r>
          </a:p>
          <a:p>
            <a:pPr lvl="0" eaLnBrk="0" fontAlgn="base" hangingPunct="0">
              <a:spcBef>
                <a:spcPct val="0"/>
              </a:spcBef>
              <a:spcAft>
                <a:spcPct val="0"/>
              </a:spcAft>
            </a:pPr>
            <a:r>
              <a:rPr lang="en-US" altLang="en-US" sz="1600" b="1" dirty="0">
                <a:solidFill>
                  <a:srgbClr val="212529"/>
                </a:solidFill>
                <a:latin typeface="-apple-system"/>
              </a:rPr>
              <a:t>**</a:t>
            </a:r>
            <a:r>
              <a:rPr kumimoji="0" lang="en-US" altLang="en-US" sz="1600" b="1" i="0" u="none" strike="noStrike" cap="none" normalizeH="0" baseline="0" dirty="0">
                <a:ln>
                  <a:noFill/>
                </a:ln>
                <a:solidFill>
                  <a:srgbClr val="212529"/>
                </a:solidFill>
                <a:effectLst/>
                <a:latin typeface="-apple-system"/>
              </a:rPr>
              <a:t> </a:t>
            </a:r>
            <a:r>
              <a:rPr kumimoji="0" lang="en-US" altLang="en-US" sz="1600" b="1" i="0" u="none" strike="noStrike" cap="none" normalizeH="0" baseline="0" dirty="0" err="1">
                <a:ln>
                  <a:noFill/>
                </a:ln>
                <a:solidFill>
                  <a:srgbClr val="212529"/>
                </a:solidFill>
                <a:effectLst/>
                <a:latin typeface="-apple-system"/>
              </a:rPr>
              <a:t>data_range_</a:t>
            </a:r>
            <a:r>
              <a:rPr kumimoji="0" lang="en-US" altLang="en-US" sz="1600" b="1" i="1" u="none" strike="noStrike" cap="none" normalizeH="0" baseline="0" dirty="0" err="1">
                <a:ln>
                  <a:noFill/>
                </a:ln>
                <a:solidFill>
                  <a:srgbClr val="212529"/>
                </a:solidFill>
                <a:effectLst/>
                <a:latin typeface="-apple-system"/>
              </a:rPr>
              <a:t>ndarray</a:t>
            </a:r>
            <a:r>
              <a:rPr kumimoji="0" lang="en-US" altLang="en-US" sz="1600" b="1" i="1" u="none" strike="noStrike" cap="none" normalizeH="0" baseline="0" dirty="0">
                <a:ln>
                  <a:noFill/>
                </a:ln>
                <a:solidFill>
                  <a:srgbClr val="212529"/>
                </a:solidFill>
                <a:effectLst/>
                <a:latin typeface="-apple-system"/>
              </a:rPr>
              <a:t> of shape (</a:t>
            </a:r>
            <a:r>
              <a:rPr kumimoji="0" lang="en-US" altLang="en-US" sz="1600" b="1" i="1" u="none" strike="noStrike" cap="none" normalizeH="0" baseline="0" dirty="0" err="1">
                <a:ln>
                  <a:noFill/>
                </a:ln>
                <a:solidFill>
                  <a:srgbClr val="212529"/>
                </a:solidFill>
                <a:effectLst/>
                <a:latin typeface="-apple-system"/>
              </a:rPr>
              <a:t>n_features</a:t>
            </a:r>
            <a:r>
              <a:rPr kumimoji="0" lang="en-US" altLang="en-US" sz="1600" b="1" i="1" u="none" strike="noStrike" cap="none" normalizeH="0" baseline="0" dirty="0">
                <a:ln>
                  <a:noFill/>
                </a:ln>
                <a:solidFill>
                  <a:srgbClr val="212529"/>
                </a:solidFill>
                <a:effectLst/>
                <a:latin typeface="-apple-system"/>
              </a:rPr>
              <a:t>,)</a:t>
            </a:r>
            <a:endParaRPr kumimoji="0" lang="en-US" altLang="en-US" sz="1600" b="1" i="0" u="none" strike="noStrike" cap="none" normalizeH="0" baseline="0" dirty="0">
              <a:ln>
                <a:noFill/>
              </a:ln>
              <a:solidFill>
                <a:srgbClr val="212529"/>
              </a:solidFill>
              <a:effectLst/>
              <a:latin typeface="-apple-system"/>
            </a:endParaRPr>
          </a:p>
          <a:p>
            <a:pPr lvl="1" indent="-457200" eaLnBrk="0" fontAlgn="base" hangingPunct="0">
              <a:spcBef>
                <a:spcPct val="0"/>
              </a:spcBef>
              <a:spcAft>
                <a:spcPct val="0"/>
              </a:spcAft>
            </a:pPr>
            <a:r>
              <a:rPr kumimoji="0" lang="en-US" altLang="en-US" sz="1600" b="0" i="0" u="none" strike="noStrike" cap="none" normalizeH="0" baseline="0" dirty="0">
                <a:ln>
                  <a:noFill/>
                </a:ln>
                <a:solidFill>
                  <a:srgbClr val="212529"/>
                </a:solidFill>
                <a:effectLst/>
                <a:latin typeface="-apple-system"/>
              </a:rPr>
              <a:t>     Per feature range </a:t>
            </a:r>
            <a:r>
              <a:rPr kumimoji="0" lang="en-US" altLang="en-US" sz="1100" b="0" i="0" u="none" strike="noStrike" cap="none" normalizeH="0" baseline="0" dirty="0">
                <a:ln>
                  <a:noFill/>
                </a:ln>
                <a:solidFill>
                  <a:srgbClr val="222222"/>
                </a:solidFill>
                <a:effectLst/>
                <a:latin typeface="SFMono-Regular"/>
              </a:rPr>
              <a:t>(</a:t>
            </a:r>
            <a:r>
              <a:rPr kumimoji="0" lang="en-US" altLang="en-US" sz="1100" b="0" i="0" u="none" strike="noStrike" cap="none" normalizeH="0" baseline="0" dirty="0" err="1">
                <a:ln>
                  <a:noFill/>
                </a:ln>
                <a:solidFill>
                  <a:srgbClr val="222222"/>
                </a:solidFill>
                <a:effectLst/>
                <a:latin typeface="SFMono-Regular"/>
              </a:rPr>
              <a:t>data_max</a:t>
            </a:r>
            <a:r>
              <a:rPr kumimoji="0" lang="en-US" altLang="en-US" sz="1100" b="0" i="0" u="none" strike="noStrike" cap="none" normalizeH="0" baseline="0" dirty="0">
                <a:ln>
                  <a:noFill/>
                </a:ln>
                <a:solidFill>
                  <a:srgbClr val="222222"/>
                </a:solidFill>
                <a:effectLst/>
                <a:latin typeface="SFMono-Regular"/>
              </a:rPr>
              <a:t>_ - </a:t>
            </a:r>
            <a:r>
              <a:rPr kumimoji="0" lang="en-US" altLang="en-US" sz="1100" b="0" i="0" u="none" strike="noStrike" cap="none" normalizeH="0" baseline="0" dirty="0" err="1">
                <a:ln>
                  <a:noFill/>
                </a:ln>
                <a:solidFill>
                  <a:srgbClr val="222222"/>
                </a:solidFill>
                <a:effectLst/>
                <a:latin typeface="SFMono-Regular"/>
              </a:rPr>
              <a:t>data_min</a:t>
            </a:r>
            <a:r>
              <a:rPr kumimoji="0" lang="en-US" altLang="en-US" sz="1100" b="0" i="0" u="none" strike="noStrike" cap="none" normalizeH="0" baseline="0" dirty="0">
                <a:ln>
                  <a:noFill/>
                </a:ln>
                <a:solidFill>
                  <a:srgbClr val="222222"/>
                </a:solidFill>
                <a:effectLst/>
                <a:latin typeface="SFMono-Regular"/>
              </a:rPr>
              <a:t>_)</a:t>
            </a:r>
            <a:r>
              <a:rPr kumimoji="0" lang="en-US" altLang="en-US" sz="1600" b="0" i="0" u="none" strike="noStrike" cap="none" normalizeH="0" baseline="0" dirty="0">
                <a:ln>
                  <a:noFill/>
                </a:ln>
                <a:solidFill>
                  <a:srgbClr val="212529"/>
                </a:solidFill>
                <a:effectLst/>
                <a:latin typeface="-apple-system"/>
              </a:rPr>
              <a:t> seen in the data</a:t>
            </a:r>
          </a:p>
          <a:p>
            <a:pPr lvl="0" eaLnBrk="0" fontAlgn="base" hangingPunct="0">
              <a:spcBef>
                <a:spcPct val="0"/>
              </a:spcBef>
              <a:spcAft>
                <a:spcPct val="0"/>
              </a:spcAft>
            </a:pPr>
            <a:endParaRPr lang="en-US" altLang="en-US" dirty="0">
              <a:latin typeface="Arial" panose="020B0604020202020204" pitchFamily="34" charset="0"/>
            </a:endParaRPr>
          </a:p>
          <a:p>
            <a:pPr marL="285750" indent="-285750">
              <a:buFont typeface="Arial" panose="020B0604020202020204" pitchFamily="34" charset="0"/>
              <a:buChar char="•"/>
            </a:pPr>
            <a:endParaRPr lang="en-IN" dirty="0"/>
          </a:p>
          <a:p>
            <a:pPr marL="285750" indent="-285750">
              <a:buFont typeface="Arial" panose="020B0604020202020204" pitchFamily="34" charset="0"/>
              <a:buChar char="•"/>
            </a:pPr>
            <a:endParaRPr lang="en-US" b="0" i="0" dirty="0">
              <a:solidFill>
                <a:srgbClr val="212529"/>
              </a:solidFill>
              <a:effectLst/>
              <a:latin typeface="-apple-system"/>
            </a:endParaRPr>
          </a:p>
        </p:txBody>
      </p:sp>
      <p:sp>
        <p:nvSpPr>
          <p:cNvPr id="4" name="Rectangle 2"/>
          <p:cNvSpPr>
            <a:spLocks noChangeArrowheads="1"/>
          </p:cNvSpPr>
          <p:nvPr/>
        </p:nvSpPr>
        <p:spPr bwMode="auto">
          <a:xfrm>
            <a:off x="0" y="-184666"/>
            <a:ext cx="92398" cy="369332"/>
          </a:xfrm>
          <a:prstGeom prst="rect">
            <a:avLst/>
          </a:prstGeom>
          <a:solidFill>
            <a:srgbClr val="ECF0F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7446571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66650" y="775063"/>
            <a:ext cx="9091749" cy="5373188"/>
          </a:xfrm>
          <a:prstGeom prst="rect">
            <a:avLst/>
          </a:prstGeom>
        </p:spPr>
      </p:pic>
    </p:spTree>
    <p:extLst>
      <p:ext uri="{BB962C8B-B14F-4D97-AF65-F5344CB8AC3E}">
        <p14:creationId xmlns:p14="http://schemas.microsoft.com/office/powerpoint/2010/main" val="3559469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696686" y="531223"/>
            <a:ext cx="6046863" cy="646331"/>
          </a:xfrm>
          <a:prstGeom prst="rect">
            <a:avLst/>
          </a:prstGeom>
        </p:spPr>
        <p:txBody>
          <a:bodyPr wrap="square">
            <a:spAutoFit/>
          </a:bodyPr>
          <a:lstStyle/>
          <a:p>
            <a:r>
              <a:rPr lang="en-US" sz="3600" dirty="0"/>
              <a:t>STRUCTURE</a:t>
            </a:r>
            <a:endParaRPr lang="en-IN" sz="3600" dirty="0"/>
          </a:p>
        </p:txBody>
      </p:sp>
      <p:sp>
        <p:nvSpPr>
          <p:cNvPr id="3" name="Rectangle 2"/>
          <p:cNvSpPr/>
          <p:nvPr/>
        </p:nvSpPr>
        <p:spPr>
          <a:xfrm>
            <a:off x="818606" y="1419498"/>
            <a:ext cx="8325394" cy="1938992"/>
          </a:xfrm>
          <a:prstGeom prst="rect">
            <a:avLst/>
          </a:prstGeom>
        </p:spPr>
        <p:txBody>
          <a:bodyPr wrap="square">
            <a:spAutoFit/>
          </a:bodyPr>
          <a:lstStyle/>
          <a:p>
            <a:r>
              <a:rPr lang="en-US" sz="2400" dirty="0"/>
              <a:t>We have 2 folders; one is train and other is test, both </a:t>
            </a:r>
            <a:r>
              <a:rPr lang="en-US" sz="2400" dirty="0" err="1"/>
              <a:t>x_train</a:t>
            </a:r>
            <a:r>
              <a:rPr lang="en-US" sz="2400" dirty="0"/>
              <a:t> contains (957,50) values  while </a:t>
            </a:r>
            <a:r>
              <a:rPr lang="en-US" sz="2400" dirty="0" err="1"/>
              <a:t>x_test</a:t>
            </a:r>
            <a:r>
              <a:rPr lang="en-US" sz="2400" dirty="0"/>
              <a:t> (252,50) of stocks.</a:t>
            </a:r>
          </a:p>
          <a:p>
            <a:endParaRPr lang="en-US" sz="2400" dirty="0"/>
          </a:p>
          <a:p>
            <a:endParaRPr lang="en-US" sz="2400" dirty="0"/>
          </a:p>
          <a:p>
            <a:endParaRPr lang="en-US" sz="2400" dirty="0"/>
          </a:p>
        </p:txBody>
      </p:sp>
      <p:sp>
        <p:nvSpPr>
          <p:cNvPr id="5" name="Rectangle 2"/>
          <p:cNvSpPr>
            <a:spLocks noChangeArrowheads="1"/>
          </p:cNvSpPr>
          <p:nvPr/>
        </p:nvSpPr>
        <p:spPr bwMode="auto">
          <a:xfrm>
            <a:off x="444137" y="74023"/>
            <a:ext cx="12192000" cy="45720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rgbClr val="000000"/>
                </a:solidFill>
                <a:effectLst/>
                <a:latin typeface="Courier New" panose="02070309020205020404" pitchFamily="49" charset="0"/>
                <a:cs typeface="Courier New" panose="02070309020205020404" pitchFamily="49" charset="0"/>
              </a:rPr>
              <a:t>(252, 50)</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745444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31223" y="696686"/>
            <a:ext cx="6484259" cy="584775"/>
          </a:xfrm>
          <a:prstGeom prst="rect">
            <a:avLst/>
          </a:prstGeom>
        </p:spPr>
        <p:txBody>
          <a:bodyPr wrap="square">
            <a:spAutoFit/>
          </a:bodyPr>
          <a:lstStyle/>
          <a:p>
            <a:r>
              <a:rPr lang="en-IN" sz="3200" b="1" i="0" dirty="0">
                <a:solidFill>
                  <a:srgbClr val="000000"/>
                </a:solidFill>
                <a:effectLst/>
                <a:latin typeface="Helvetica Neue"/>
              </a:rPr>
              <a:t>Building Model</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79863" y="1375954"/>
            <a:ext cx="8978537" cy="4754880"/>
          </a:xfrm>
          <a:prstGeom prst="rect">
            <a:avLst/>
          </a:prstGeom>
        </p:spPr>
      </p:pic>
    </p:spTree>
    <p:extLst>
      <p:ext uri="{BB962C8B-B14F-4D97-AF65-F5344CB8AC3E}">
        <p14:creationId xmlns:p14="http://schemas.microsoft.com/office/powerpoint/2010/main" val="30072880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83771" y="679269"/>
            <a:ext cx="6454048" cy="1384995"/>
          </a:xfrm>
          <a:prstGeom prst="rect">
            <a:avLst/>
          </a:prstGeom>
        </p:spPr>
        <p:txBody>
          <a:bodyPr wrap="square">
            <a:spAutoFit/>
          </a:bodyPr>
          <a:lstStyle/>
          <a:p>
            <a:r>
              <a:rPr lang="en-IN" sz="2800" b="1" i="0" dirty="0">
                <a:solidFill>
                  <a:srgbClr val="000000"/>
                </a:solidFill>
                <a:effectLst/>
                <a:latin typeface="Helvetica Neue"/>
              </a:rPr>
              <a:t>Visualizing Results</a:t>
            </a:r>
          </a:p>
          <a:p>
            <a:r>
              <a:rPr lang="en-IN" sz="2800" b="1" dirty="0" err="1">
                <a:solidFill>
                  <a:srgbClr val="000000"/>
                </a:solidFill>
                <a:latin typeface="Helvetica Neue"/>
              </a:rPr>
              <a:t>X_test</a:t>
            </a:r>
            <a:endParaRPr lang="en-IN" sz="2800" b="1" dirty="0">
              <a:solidFill>
                <a:srgbClr val="000000"/>
              </a:solidFill>
              <a:latin typeface="Helvetica Neue"/>
            </a:endParaRPr>
          </a:p>
          <a:p>
            <a:endParaRPr lang="en-IN" sz="2800" b="1" i="0" dirty="0">
              <a:solidFill>
                <a:srgbClr val="000000"/>
              </a:solidFill>
              <a:effectLst/>
              <a:latin typeface="Helvetica Neue"/>
            </a:endParaRP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975360" y="1724297"/>
            <a:ext cx="9083040" cy="4484914"/>
          </a:xfrm>
          <a:prstGeom prst="rect">
            <a:avLst/>
          </a:prstGeom>
        </p:spPr>
      </p:pic>
    </p:spTree>
    <p:extLst>
      <p:ext uri="{BB962C8B-B14F-4D97-AF65-F5344CB8AC3E}">
        <p14:creationId xmlns:p14="http://schemas.microsoft.com/office/powerpoint/2010/main" val="10085416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09600" y="931816"/>
            <a:ext cx="9448800" cy="5007429"/>
          </a:xfrm>
          <a:prstGeom prst="rect">
            <a:avLst/>
          </a:prstGeom>
        </p:spPr>
      </p:pic>
      <p:sp>
        <p:nvSpPr>
          <p:cNvPr id="3" name="Rectangle 2"/>
          <p:cNvSpPr/>
          <p:nvPr/>
        </p:nvSpPr>
        <p:spPr>
          <a:xfrm>
            <a:off x="1558834" y="339634"/>
            <a:ext cx="4975747" cy="461665"/>
          </a:xfrm>
          <a:prstGeom prst="rect">
            <a:avLst/>
          </a:prstGeom>
        </p:spPr>
        <p:txBody>
          <a:bodyPr wrap="square">
            <a:spAutoFit/>
          </a:bodyPr>
          <a:lstStyle/>
          <a:p>
            <a:r>
              <a:rPr lang="en-IN" sz="2400" b="1" dirty="0" err="1">
                <a:solidFill>
                  <a:srgbClr val="000000"/>
                </a:solidFill>
                <a:latin typeface="Helvetica Neue"/>
              </a:rPr>
              <a:t>y_test</a:t>
            </a:r>
            <a:endParaRPr lang="en-IN" sz="2400" b="1" dirty="0">
              <a:solidFill>
                <a:srgbClr val="000000"/>
              </a:solidFill>
              <a:latin typeface="Helvetica Neue"/>
            </a:endParaRPr>
          </a:p>
        </p:txBody>
      </p:sp>
    </p:spTree>
    <p:extLst>
      <p:ext uri="{BB962C8B-B14F-4D97-AF65-F5344CB8AC3E}">
        <p14:creationId xmlns:p14="http://schemas.microsoft.com/office/powerpoint/2010/main" val="28852850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734491" y="2055223"/>
            <a:ext cx="6296298" cy="1015663"/>
          </a:xfrm>
          <a:prstGeom prst="rect">
            <a:avLst/>
          </a:prstGeom>
        </p:spPr>
        <p:txBody>
          <a:bodyPr wrap="square">
            <a:spAutoFit/>
          </a:bodyPr>
          <a:lstStyle/>
          <a:p>
            <a:r>
              <a:rPr lang="en-IN" sz="6000" b="1" dirty="0">
                <a:solidFill>
                  <a:srgbClr val="000000"/>
                </a:solidFill>
                <a:latin typeface="Helvetica Neue"/>
              </a:rPr>
              <a:t>THANK YOU!!!!!!</a:t>
            </a:r>
          </a:p>
        </p:txBody>
      </p:sp>
    </p:spTree>
    <p:extLst>
      <p:ext uri="{BB962C8B-B14F-4D97-AF65-F5344CB8AC3E}">
        <p14:creationId xmlns:p14="http://schemas.microsoft.com/office/powerpoint/2010/main" val="9867397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1" y="653143"/>
            <a:ext cx="5707984" cy="646331"/>
          </a:xfrm>
          <a:prstGeom prst="rect">
            <a:avLst/>
          </a:prstGeom>
        </p:spPr>
        <p:txBody>
          <a:bodyPr wrap="square">
            <a:spAutoFit/>
          </a:bodyPr>
          <a:lstStyle/>
          <a:p>
            <a:r>
              <a:rPr lang="en-US" sz="3600" dirty="0"/>
              <a:t>PROBLEM STATEMENT</a:t>
            </a:r>
            <a:endParaRPr lang="en-IN" sz="3600" dirty="0"/>
          </a:p>
        </p:txBody>
      </p:sp>
      <p:sp>
        <p:nvSpPr>
          <p:cNvPr id="3" name="Rectangle 2"/>
          <p:cNvSpPr/>
          <p:nvPr/>
        </p:nvSpPr>
        <p:spPr>
          <a:xfrm>
            <a:off x="1454332" y="1628503"/>
            <a:ext cx="7759337" cy="369332"/>
          </a:xfrm>
          <a:prstGeom prst="rect">
            <a:avLst/>
          </a:prstGeom>
        </p:spPr>
        <p:txBody>
          <a:bodyPr wrap="square">
            <a:spAutoFit/>
          </a:bodyPr>
          <a:lstStyle/>
          <a:p>
            <a:endParaRPr lang="en-IN" dirty="0"/>
          </a:p>
        </p:txBody>
      </p:sp>
      <p:sp>
        <p:nvSpPr>
          <p:cNvPr id="4" name="Rectangle 3"/>
          <p:cNvSpPr/>
          <p:nvPr/>
        </p:nvSpPr>
        <p:spPr>
          <a:xfrm>
            <a:off x="628883" y="1728880"/>
            <a:ext cx="8580431" cy="5601533"/>
          </a:xfrm>
          <a:prstGeom prst="rect">
            <a:avLst/>
          </a:prstGeom>
        </p:spPr>
        <p:txBody>
          <a:bodyPr wrap="square">
            <a:spAutoFit/>
          </a:bodyPr>
          <a:lstStyle/>
          <a:p>
            <a:r>
              <a:rPr lang="en-US" sz="2000" b="0" i="0" dirty="0">
                <a:effectLst/>
                <a:latin typeface="Inter"/>
              </a:rPr>
              <a:t>In this notebook we will be looking at data from the stock market. We will learn how to use pandas to get stock information, visualize different aspects of it, and finally we will look at a few ways of analyzing the risk of a stock, based on its previous performance history. We will also be predicting future stock prices through a Long Short Term Memory (LSTM) method!</a:t>
            </a:r>
          </a:p>
          <a:p>
            <a:endParaRPr lang="en-US" sz="2000" b="0" i="0" dirty="0">
              <a:effectLst/>
              <a:latin typeface="Inter"/>
            </a:endParaRPr>
          </a:p>
          <a:p>
            <a:r>
              <a:rPr lang="en-US" sz="2000" dirty="0"/>
              <a:t>We'll be answering the following questions along the way:</a:t>
            </a:r>
          </a:p>
          <a:p>
            <a:endParaRPr lang="en-US" sz="2000" dirty="0"/>
          </a:p>
          <a:p>
            <a:r>
              <a:rPr lang="en-US" altLang="en-US" sz="2000" dirty="0">
                <a:latin typeface="Roboto Mono"/>
              </a:rPr>
              <a:t>1.) What was the change in price of the stock over time?</a:t>
            </a:r>
          </a:p>
          <a:p>
            <a:endParaRPr lang="en-US" altLang="en-US" sz="2000" dirty="0">
              <a:latin typeface="Roboto Mono"/>
            </a:endParaRPr>
          </a:p>
          <a:p>
            <a:r>
              <a:rPr lang="en-US" altLang="en-US" dirty="0">
                <a:latin typeface="Roboto Mono"/>
              </a:rPr>
              <a:t>2</a:t>
            </a:r>
            <a:r>
              <a:rPr kumimoji="0" lang="en-US" altLang="en-US" b="0" i="0" u="none" strike="noStrike" cap="none" normalizeH="0" baseline="0" dirty="0">
                <a:ln>
                  <a:noFill/>
                </a:ln>
                <a:solidFill>
                  <a:schemeClr val="tx1"/>
                </a:solidFill>
                <a:effectLst/>
                <a:latin typeface="Roboto Mono"/>
              </a:rPr>
              <a:t>.) How can we attempt to predict future stock behavior? (Predicting the closing price stock price of </a:t>
            </a:r>
            <a:r>
              <a:rPr lang="en-IN" dirty="0"/>
              <a:t>AAPL</a:t>
            </a:r>
            <a:r>
              <a:rPr kumimoji="0" lang="en-US" altLang="en-US" b="0" i="0" u="none" strike="noStrike" cap="none" normalizeH="0" baseline="0" dirty="0">
                <a:ln>
                  <a:noFill/>
                </a:ln>
                <a:solidFill>
                  <a:schemeClr val="tx1"/>
                </a:solidFill>
                <a:effectLst/>
                <a:latin typeface="Roboto Mono"/>
              </a:rPr>
              <a:t> </a:t>
            </a:r>
            <a:r>
              <a:rPr kumimoji="0" lang="en-US" altLang="en-US" b="0" i="0" u="none" strike="noStrike" cap="none" normalizeH="0" baseline="0" dirty="0" err="1">
                <a:ln>
                  <a:noFill/>
                </a:ln>
                <a:solidFill>
                  <a:schemeClr val="tx1"/>
                </a:solidFill>
                <a:effectLst/>
                <a:latin typeface="Roboto Mono"/>
              </a:rPr>
              <a:t>inc</a:t>
            </a:r>
            <a:r>
              <a:rPr kumimoji="0" lang="en-US" altLang="en-US" b="0" i="0" u="none" strike="noStrike" cap="none" normalizeH="0" baseline="0" dirty="0">
                <a:ln>
                  <a:noFill/>
                </a:ln>
                <a:solidFill>
                  <a:schemeClr val="tx1"/>
                </a:solidFill>
                <a:effectLst/>
                <a:latin typeface="Roboto Mono"/>
              </a:rPr>
              <a:t> using LSTM)</a:t>
            </a:r>
            <a:r>
              <a:rPr kumimoji="0" lang="en-US" altLang="en-US" sz="1400" b="0" i="0" u="none" strike="noStrike" cap="none" normalizeH="0" baseline="0" dirty="0">
                <a:ln>
                  <a:noFill/>
                </a:ln>
                <a:solidFill>
                  <a:schemeClr val="tx1"/>
                </a:solidFill>
                <a:effectLst/>
              </a:rPr>
              <a:t> </a:t>
            </a:r>
            <a:endParaRPr kumimoji="0" lang="en-US" altLang="en-US" sz="4000" b="0" i="0" u="none" strike="noStrike" cap="none" normalizeH="0" baseline="0" dirty="0">
              <a:ln>
                <a:noFill/>
              </a:ln>
              <a:solidFill>
                <a:schemeClr val="tx1"/>
              </a:solidFill>
              <a:effectLst/>
              <a:latin typeface="Arial" panose="020B0604020202020204" pitchFamily="34" charset="0"/>
            </a:endParaRPr>
          </a:p>
          <a:p>
            <a:r>
              <a:rPr kumimoji="0" lang="en-US" altLang="en-US" sz="1600" b="0" i="0" u="none" strike="noStrike" cap="none" normalizeH="0" baseline="0" dirty="0">
                <a:ln>
                  <a:noFill/>
                </a:ln>
                <a:solidFill>
                  <a:schemeClr val="tx1"/>
                </a:solidFill>
                <a:effectLst/>
              </a:rPr>
              <a:t> </a:t>
            </a:r>
          </a:p>
          <a:p>
            <a:endParaRPr kumimoji="0" lang="en-US" altLang="en-US" sz="1400" b="0" i="0" u="none" strike="noStrike" cap="none" normalizeH="0" baseline="0" dirty="0">
              <a:ln>
                <a:noFill/>
              </a:ln>
              <a:solidFill>
                <a:schemeClr val="tx1"/>
              </a:solidFill>
              <a:effectLst/>
            </a:endParaRPr>
          </a:p>
          <a:p>
            <a:endParaRPr kumimoji="0" lang="en-US" altLang="en-US" sz="1400" b="0" i="0" u="none" strike="noStrike" cap="none" normalizeH="0" baseline="0" dirty="0">
              <a:ln>
                <a:noFill/>
              </a:ln>
              <a:solidFill>
                <a:schemeClr val="tx1"/>
              </a:solidFill>
              <a:effectLst/>
            </a:endParaRPr>
          </a:p>
          <a:p>
            <a:endParaRPr kumimoji="0" lang="en-US" altLang="en-US" sz="4000" b="0" i="0" u="none" strike="noStrike" cap="none" normalizeH="0" baseline="0" dirty="0">
              <a:ln>
                <a:noFill/>
              </a:ln>
              <a:solidFill>
                <a:schemeClr val="tx1"/>
              </a:solidFill>
              <a:effectLst/>
              <a:latin typeface="Arial" panose="020B0604020202020204" pitchFamily="34" charset="0"/>
            </a:endParaRPr>
          </a:p>
          <a:p>
            <a:endParaRPr lang="en-IN" dirty="0"/>
          </a:p>
        </p:txBody>
      </p:sp>
      <p:sp>
        <p:nvSpPr>
          <p:cNvPr id="8" name="Rectangle 4"/>
          <p:cNvSpPr>
            <a:spLocks noChangeArrowheads="1"/>
          </p:cNvSpPr>
          <p:nvPr/>
        </p:nvSpPr>
        <p:spPr bwMode="auto">
          <a:xfrm>
            <a:off x="0" y="96136"/>
            <a:ext cx="45719" cy="25644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10156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Roboto Mono"/>
              </a:rPr>
              <a:t>)</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11" name="Rectangle 7"/>
          <p:cNvSpPr>
            <a:spLocks noChangeArrowheads="1"/>
          </p:cNvSpPr>
          <p:nvPr/>
        </p:nvSpPr>
        <p:spPr bwMode="auto">
          <a:xfrm>
            <a:off x="0" y="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10156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0" u="none" strike="noStrike" cap="none" normalizeH="0" baseline="0" dirty="0">
                <a:ln>
                  <a:noFill/>
                </a:ln>
                <a:solidFill>
                  <a:schemeClr val="tx1"/>
                </a:solidFill>
                <a:effectLst/>
                <a:latin typeface="Roboto Mono"/>
              </a:rPr>
              <a:t>6.) How can we attempt to predict future stock behavior? (Predicting the closing price stock price of APPLE </a:t>
            </a:r>
            <a:r>
              <a:rPr kumimoji="0" lang="en-US" altLang="en-US" sz="1000" b="0" i="0" u="none" strike="noStrike" cap="none" normalizeH="0" baseline="0" dirty="0" err="1">
                <a:ln>
                  <a:noFill/>
                </a:ln>
                <a:solidFill>
                  <a:schemeClr val="tx1"/>
                </a:solidFill>
                <a:effectLst/>
                <a:latin typeface="Roboto Mono"/>
              </a:rPr>
              <a:t>inc</a:t>
            </a:r>
            <a:r>
              <a:rPr kumimoji="0" lang="en-US" altLang="en-US" sz="1000" b="0" i="0" u="none" strike="noStrike" cap="none" normalizeH="0" baseline="0" dirty="0">
                <a:ln>
                  <a:noFill/>
                </a:ln>
                <a:solidFill>
                  <a:schemeClr val="tx1"/>
                </a:solidFill>
                <a:effectLst/>
                <a:latin typeface="Roboto Mono"/>
              </a:rPr>
              <a:t> using LSTM)</a:t>
            </a:r>
            <a:r>
              <a:rPr kumimoji="0" lang="en-US" altLang="en-US" sz="800" b="0" i="0" u="none" strike="noStrike" cap="none" normalizeH="0" baseline="0" dirty="0">
                <a:ln>
                  <a:noFill/>
                </a:ln>
                <a:solidFill>
                  <a:schemeClr val="tx1"/>
                </a:solidFill>
                <a:effectLst/>
              </a:rPr>
              <a:t> </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1179530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238170" y="832060"/>
            <a:ext cx="8611716" cy="3046988"/>
          </a:xfrm>
          <a:prstGeom prst="rect">
            <a:avLst/>
          </a:prstGeom>
        </p:spPr>
        <p:txBody>
          <a:bodyPr wrap="none">
            <a:spAutoFit/>
          </a:bodyPr>
          <a:lstStyle/>
          <a:p>
            <a:endParaRPr lang="en-US" sz="3200" dirty="0"/>
          </a:p>
          <a:p>
            <a:r>
              <a:rPr lang="en-IN" sz="3200" dirty="0"/>
              <a:t>OBJECTIVES:</a:t>
            </a:r>
          </a:p>
          <a:p>
            <a:pPr marL="457200" indent="-457200">
              <a:buFont typeface="Arial" panose="020B0604020202020204" pitchFamily="34" charset="0"/>
              <a:buChar char="•"/>
            </a:pPr>
            <a:r>
              <a:rPr lang="en-IN" sz="3200" dirty="0"/>
              <a:t>Minimise the difference between the predicted </a:t>
            </a:r>
          </a:p>
          <a:p>
            <a:pPr marL="457200" indent="-457200">
              <a:buFont typeface="Arial" panose="020B0604020202020204" pitchFamily="34" charset="0"/>
              <a:buChar char="•"/>
            </a:pPr>
            <a:r>
              <a:rPr lang="en-IN" sz="3200" dirty="0"/>
              <a:t>and true value of stocks</a:t>
            </a:r>
          </a:p>
          <a:p>
            <a:pPr marL="457200" indent="-457200">
              <a:buFont typeface="Arial" panose="020B0604020202020204" pitchFamily="34" charset="0"/>
              <a:buChar char="•"/>
            </a:pPr>
            <a:endParaRPr lang="en-IN" sz="3200" dirty="0"/>
          </a:p>
          <a:p>
            <a:pPr marL="457200" indent="-457200">
              <a:buFont typeface="Arial" panose="020B0604020202020204" pitchFamily="34" charset="0"/>
              <a:buChar char="•"/>
            </a:pPr>
            <a:endParaRPr lang="en-IN" sz="3200" dirty="0"/>
          </a:p>
        </p:txBody>
      </p:sp>
    </p:spTree>
    <p:extLst>
      <p:ext uri="{BB962C8B-B14F-4D97-AF65-F5344CB8AC3E}">
        <p14:creationId xmlns:p14="http://schemas.microsoft.com/office/powerpoint/2010/main" val="3828524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50893" y="672353"/>
            <a:ext cx="5666453" cy="1200329"/>
          </a:xfrm>
          <a:prstGeom prst="rect">
            <a:avLst/>
          </a:prstGeom>
        </p:spPr>
        <p:txBody>
          <a:bodyPr wrap="square">
            <a:spAutoFit/>
          </a:bodyPr>
          <a:lstStyle/>
          <a:p>
            <a:r>
              <a:rPr lang="en-US" sz="3600" dirty="0"/>
              <a:t>DATA OVERVIEW</a:t>
            </a:r>
          </a:p>
          <a:p>
            <a:endParaRPr lang="en-IN" sz="3600" dirty="0"/>
          </a:p>
        </p:txBody>
      </p:sp>
      <p:sp>
        <p:nvSpPr>
          <p:cNvPr id="3" name="Rectangle 2"/>
          <p:cNvSpPr/>
          <p:nvPr/>
        </p:nvSpPr>
        <p:spPr>
          <a:xfrm>
            <a:off x="1550893" y="1640541"/>
            <a:ext cx="7978588" cy="3785652"/>
          </a:xfrm>
          <a:prstGeom prst="rect">
            <a:avLst/>
          </a:prstGeom>
        </p:spPr>
        <p:txBody>
          <a:bodyPr wrap="square">
            <a:spAutoFit/>
          </a:bodyPr>
          <a:lstStyle/>
          <a:p>
            <a:r>
              <a:rPr lang="fr-FR" sz="2400" dirty="0"/>
              <a:t>Source : </a:t>
            </a:r>
            <a:r>
              <a:rPr lang="fr-FR" sz="2400" dirty="0">
                <a:hlinkClick r:id="rId2"/>
              </a:rPr>
              <a:t>https://www.kaggle.com/nlp-lstm-stock-price-prediction/data?select=Stock_Price_Prediction_AAPL_data.csv</a:t>
            </a:r>
            <a:endParaRPr lang="fr-FR" sz="2400" dirty="0"/>
          </a:p>
          <a:p>
            <a:endParaRPr lang="fr-FR" sz="2400" dirty="0"/>
          </a:p>
          <a:p>
            <a:r>
              <a:rPr lang="fr-FR" sz="2400" dirty="0"/>
              <a:t>There are total 1259 </a:t>
            </a:r>
            <a:r>
              <a:rPr lang="fr-FR" sz="2400" dirty="0" err="1"/>
              <a:t>diffrent</a:t>
            </a:r>
            <a:r>
              <a:rPr lang="fr-FR" sz="2400" dirty="0"/>
              <a:t> unique values of stocks </a:t>
            </a:r>
            <a:r>
              <a:rPr lang="fr-FR" sz="2400" dirty="0" err="1"/>
              <a:t>which</a:t>
            </a:r>
            <a:r>
              <a:rPr lang="fr-FR" sz="2400" dirty="0"/>
              <a:t> tells us about </a:t>
            </a:r>
            <a:r>
              <a:rPr lang="fr-FR" sz="2400" dirty="0" err="1"/>
              <a:t>following</a:t>
            </a:r>
            <a:r>
              <a:rPr lang="fr-FR" sz="2400" dirty="0"/>
              <a:t> </a:t>
            </a:r>
            <a:r>
              <a:rPr lang="fr-FR" sz="2400" dirty="0" err="1"/>
              <a:t>things</a:t>
            </a:r>
            <a:endParaRPr lang="fr-FR" sz="2400" dirty="0"/>
          </a:p>
          <a:p>
            <a:r>
              <a:rPr lang="fr-FR" sz="2400" dirty="0"/>
              <a:t>HIGH</a:t>
            </a:r>
          </a:p>
          <a:p>
            <a:r>
              <a:rPr lang="fr-FR" sz="2400" dirty="0"/>
              <a:t>LOW</a:t>
            </a:r>
          </a:p>
          <a:p>
            <a:r>
              <a:rPr lang="fr-FR" sz="2400" dirty="0"/>
              <a:t>OPEN </a:t>
            </a:r>
          </a:p>
          <a:p>
            <a:r>
              <a:rPr lang="fr-FR" sz="2400" dirty="0"/>
              <a:t>CLOSE</a:t>
            </a:r>
          </a:p>
          <a:p>
            <a:r>
              <a:rPr lang="fr-FR" sz="2400" dirty="0"/>
              <a:t>VOLUME</a:t>
            </a:r>
          </a:p>
        </p:txBody>
      </p:sp>
    </p:spTree>
    <p:extLst>
      <p:ext uri="{BB962C8B-B14F-4D97-AF65-F5344CB8AC3E}">
        <p14:creationId xmlns:p14="http://schemas.microsoft.com/office/powerpoint/2010/main" val="2320613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84069" y="383177"/>
            <a:ext cx="6272665" cy="584775"/>
          </a:xfrm>
          <a:prstGeom prst="rect">
            <a:avLst/>
          </a:prstGeom>
        </p:spPr>
        <p:txBody>
          <a:bodyPr wrap="square">
            <a:spAutoFit/>
          </a:bodyPr>
          <a:lstStyle/>
          <a:p>
            <a:r>
              <a:rPr lang="en-US" sz="3200" dirty="0"/>
              <a:t>EXAMPLE OF STOCKS DATA</a:t>
            </a:r>
            <a:endParaRPr lang="en-IN" sz="3200" dirty="0"/>
          </a:p>
        </p:txBody>
      </p:sp>
      <p:graphicFrame>
        <p:nvGraphicFramePr>
          <p:cNvPr id="3" name="Table 2"/>
          <p:cNvGraphicFramePr>
            <a:graphicFrameLocks noGrp="1"/>
          </p:cNvGraphicFramePr>
          <p:nvPr>
            <p:extLst>
              <p:ext uri="{D42A27DB-BD31-4B8C-83A1-F6EECF244321}">
                <p14:modId xmlns:p14="http://schemas.microsoft.com/office/powerpoint/2010/main" val="647597462"/>
              </p:ext>
            </p:extLst>
          </p:nvPr>
        </p:nvGraphicFramePr>
        <p:xfrm>
          <a:off x="838200" y="3818414"/>
          <a:ext cx="10515600" cy="365760"/>
        </p:xfrm>
        <a:graphic>
          <a:graphicData uri="http://schemas.openxmlformats.org/drawingml/2006/table">
            <a:tbl>
              <a:tblPr/>
              <a:tblGrid>
                <a:gridCol w="1752600">
                  <a:extLst>
                    <a:ext uri="{9D8B030D-6E8A-4147-A177-3AD203B41FA5}">
                      <a16:colId xmlns:a16="http://schemas.microsoft.com/office/drawing/2014/main" val="2796085318"/>
                    </a:ext>
                  </a:extLst>
                </a:gridCol>
                <a:gridCol w="1752600">
                  <a:extLst>
                    <a:ext uri="{9D8B030D-6E8A-4147-A177-3AD203B41FA5}">
                      <a16:colId xmlns:a16="http://schemas.microsoft.com/office/drawing/2014/main" val="4025999351"/>
                    </a:ext>
                  </a:extLst>
                </a:gridCol>
                <a:gridCol w="1752600">
                  <a:extLst>
                    <a:ext uri="{9D8B030D-6E8A-4147-A177-3AD203B41FA5}">
                      <a16:colId xmlns:a16="http://schemas.microsoft.com/office/drawing/2014/main" val="213630691"/>
                    </a:ext>
                  </a:extLst>
                </a:gridCol>
                <a:gridCol w="1752600">
                  <a:extLst>
                    <a:ext uri="{9D8B030D-6E8A-4147-A177-3AD203B41FA5}">
                      <a16:colId xmlns:a16="http://schemas.microsoft.com/office/drawing/2014/main" val="1033772467"/>
                    </a:ext>
                  </a:extLst>
                </a:gridCol>
                <a:gridCol w="1752600">
                  <a:extLst>
                    <a:ext uri="{9D8B030D-6E8A-4147-A177-3AD203B41FA5}">
                      <a16:colId xmlns:a16="http://schemas.microsoft.com/office/drawing/2014/main" val="3955005719"/>
                    </a:ext>
                  </a:extLst>
                </a:gridCol>
                <a:gridCol w="1752600">
                  <a:extLst>
                    <a:ext uri="{9D8B030D-6E8A-4147-A177-3AD203B41FA5}">
                      <a16:colId xmlns:a16="http://schemas.microsoft.com/office/drawing/2014/main" val="2683055098"/>
                    </a:ext>
                  </a:extLst>
                </a:gridCol>
              </a:tblGrid>
              <a:tr h="0">
                <a:tc>
                  <a:txBody>
                    <a:bodyPr/>
                    <a:lstStyle/>
                    <a:p>
                      <a:endParaRPr lang="en-IN" dirty="0"/>
                    </a:p>
                  </a:txBody>
                  <a:tcPr anchor="ctr">
                    <a:lnL>
                      <a:noFill/>
                    </a:lnL>
                    <a:lnR>
                      <a:noFill/>
                    </a:lnR>
                    <a:lnT>
                      <a:noFill/>
                    </a:lnT>
                    <a:lnB>
                      <a:noFill/>
                    </a:lnB>
                    <a:solidFill>
                      <a:srgbClr val="FFFFFF"/>
                    </a:solidFill>
                  </a:tcPr>
                </a:tc>
                <a:tc>
                  <a:txBody>
                    <a:bodyPr/>
                    <a:lstStyle/>
                    <a:p>
                      <a:endParaRPr lang="en-IN" dirty="0"/>
                    </a:p>
                  </a:txBody>
                  <a:tcPr anchor="ctr">
                    <a:lnL>
                      <a:noFill/>
                    </a:lnL>
                    <a:lnR>
                      <a:noFill/>
                    </a:lnR>
                    <a:lnT>
                      <a:noFill/>
                    </a:lnT>
                    <a:lnB>
                      <a:noFill/>
                    </a:lnB>
                    <a:solidFill>
                      <a:srgbClr val="FFFFFF"/>
                    </a:solidFill>
                  </a:tcPr>
                </a:tc>
                <a:tc>
                  <a:txBody>
                    <a:bodyPr/>
                    <a:lstStyle/>
                    <a:p>
                      <a:endParaRPr lang="en-IN"/>
                    </a:p>
                  </a:txBody>
                  <a:tcPr anchor="ctr">
                    <a:lnL>
                      <a:noFill/>
                    </a:lnL>
                    <a:lnR>
                      <a:noFill/>
                    </a:lnR>
                    <a:lnT>
                      <a:noFill/>
                    </a:lnT>
                    <a:lnB>
                      <a:noFill/>
                    </a:lnB>
                    <a:solidFill>
                      <a:srgbClr val="FFFFFF"/>
                    </a:solidFill>
                  </a:tcPr>
                </a:tc>
                <a:tc>
                  <a:txBody>
                    <a:bodyPr/>
                    <a:lstStyle/>
                    <a:p>
                      <a:endParaRPr lang="en-IN"/>
                    </a:p>
                  </a:txBody>
                  <a:tcPr anchor="ctr">
                    <a:lnL>
                      <a:noFill/>
                    </a:lnL>
                    <a:lnR>
                      <a:noFill/>
                    </a:lnR>
                    <a:lnT>
                      <a:noFill/>
                    </a:lnT>
                    <a:lnB>
                      <a:noFill/>
                    </a:lnB>
                    <a:solidFill>
                      <a:srgbClr val="FFFFFF"/>
                    </a:solidFill>
                  </a:tcPr>
                </a:tc>
                <a:tc>
                  <a:txBody>
                    <a:bodyPr/>
                    <a:lstStyle/>
                    <a:p>
                      <a:endParaRPr lang="en-IN"/>
                    </a:p>
                  </a:txBody>
                  <a:tcPr anchor="ctr">
                    <a:lnL>
                      <a:noFill/>
                    </a:lnL>
                    <a:lnR>
                      <a:noFill/>
                    </a:lnR>
                    <a:lnT>
                      <a:noFill/>
                    </a:lnT>
                    <a:lnB>
                      <a:noFill/>
                    </a:lnB>
                    <a:solidFill>
                      <a:srgbClr val="FFFFFF"/>
                    </a:solidFill>
                  </a:tcPr>
                </a:tc>
                <a:tc>
                  <a:txBody>
                    <a:bodyPr/>
                    <a:lstStyle/>
                    <a:p>
                      <a:endParaRPr lang="en-IN" dirty="0"/>
                    </a:p>
                  </a:txBody>
                  <a:tcPr anchor="ctr">
                    <a:lnL>
                      <a:noFill/>
                    </a:lnL>
                    <a:lnR>
                      <a:noFill/>
                    </a:lnR>
                    <a:lnT>
                      <a:noFill/>
                    </a:lnT>
                    <a:lnB>
                      <a:noFill/>
                    </a:lnB>
                    <a:solidFill>
                      <a:srgbClr val="FFFFFF"/>
                    </a:solidFill>
                  </a:tcPr>
                </a:tc>
                <a:extLst>
                  <a:ext uri="{0D108BD9-81ED-4DB2-BD59-A6C34878D82A}">
                    <a16:rowId xmlns:a16="http://schemas.microsoft.com/office/drawing/2014/main" val="4037119619"/>
                  </a:ext>
                </a:extLst>
              </a:tr>
            </a:tbl>
          </a:graphicData>
        </a:graphic>
      </p:graphicFrame>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7972" y="1497874"/>
            <a:ext cx="10058400" cy="4781006"/>
          </a:xfrm>
          <a:prstGeom prst="rect">
            <a:avLst/>
          </a:prstGeom>
        </p:spPr>
      </p:pic>
    </p:spTree>
    <p:extLst>
      <p:ext uri="{BB962C8B-B14F-4D97-AF65-F5344CB8AC3E}">
        <p14:creationId xmlns:p14="http://schemas.microsoft.com/office/powerpoint/2010/main" val="21485239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463038" y="818606"/>
            <a:ext cx="6583682" cy="5139869"/>
          </a:xfrm>
          <a:prstGeom prst="rect">
            <a:avLst/>
          </a:prstGeom>
        </p:spPr>
        <p:txBody>
          <a:bodyPr wrap="square">
            <a:spAutoFit/>
          </a:bodyPr>
          <a:lstStyle/>
          <a:p>
            <a:r>
              <a:rPr lang="en-US" sz="3600" dirty="0"/>
              <a:t>* LOSS FUNCTION FOR       CLASSIFICATION</a:t>
            </a:r>
          </a:p>
          <a:p>
            <a:r>
              <a:rPr lang="en-US" sz="3600" dirty="0"/>
              <a:t>  (</a:t>
            </a:r>
            <a:r>
              <a:rPr lang="en-US" sz="2800" dirty="0"/>
              <a:t>Mean Squared Error)</a:t>
            </a:r>
          </a:p>
          <a:p>
            <a:endParaRPr lang="en-US" sz="2800" dirty="0"/>
          </a:p>
          <a:p>
            <a:pPr marL="457200" indent="-457200">
              <a:buFont typeface="Arial" panose="020B0604020202020204" pitchFamily="34" charset="0"/>
              <a:buChar char="•"/>
            </a:pPr>
            <a:r>
              <a:rPr lang="en-US" sz="3600" dirty="0"/>
              <a:t>Optimizer</a:t>
            </a:r>
          </a:p>
          <a:p>
            <a:pPr marL="457200" indent="-457200">
              <a:buFont typeface="Arial" panose="020B0604020202020204" pitchFamily="34" charset="0"/>
              <a:buChar char="•"/>
            </a:pPr>
            <a:r>
              <a:rPr lang="en-US" sz="3600" dirty="0"/>
              <a:t>Adam (Adaptive Moment Estimation)</a:t>
            </a:r>
          </a:p>
          <a:p>
            <a:pPr marL="457200" indent="-457200">
              <a:buFont typeface="Arial" panose="020B0604020202020204" pitchFamily="34" charset="0"/>
              <a:buChar char="•"/>
            </a:pPr>
            <a:endParaRPr lang="en-US" sz="2800" dirty="0"/>
          </a:p>
          <a:p>
            <a:endParaRPr lang="en-US" sz="2800" dirty="0"/>
          </a:p>
          <a:p>
            <a:endParaRPr lang="en-IN" sz="2800" dirty="0"/>
          </a:p>
        </p:txBody>
      </p:sp>
    </p:spTree>
    <p:extLst>
      <p:ext uri="{BB962C8B-B14F-4D97-AF65-F5344CB8AC3E}">
        <p14:creationId xmlns:p14="http://schemas.microsoft.com/office/powerpoint/2010/main" val="856199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79863" y="1288870"/>
            <a:ext cx="8064137" cy="3785652"/>
          </a:xfrm>
          <a:prstGeom prst="rect">
            <a:avLst/>
          </a:prstGeom>
        </p:spPr>
        <p:txBody>
          <a:bodyPr wrap="square">
            <a:spAutoFit/>
          </a:bodyPr>
          <a:lstStyle/>
          <a:p>
            <a:r>
              <a:rPr lang="en-US" b="0" i="0" dirty="0">
                <a:solidFill>
                  <a:srgbClr val="202124"/>
                </a:solidFill>
                <a:effectLst/>
                <a:latin typeface="arial" panose="020B0604020202020204" pitchFamily="34" charset="0"/>
              </a:rPr>
              <a:t>A Sequential model is appropriate for </a:t>
            </a:r>
            <a:r>
              <a:rPr lang="en-US" b="1" i="0" dirty="0">
                <a:solidFill>
                  <a:srgbClr val="202124"/>
                </a:solidFill>
                <a:effectLst/>
                <a:latin typeface="arial" panose="020B0604020202020204" pitchFamily="34" charset="0"/>
              </a:rPr>
              <a:t>a plain stack of layers where each layer has exactly one input tensor and one output tensor</a:t>
            </a:r>
            <a:r>
              <a:rPr lang="en-US" b="0" i="0" dirty="0">
                <a:solidFill>
                  <a:srgbClr val="202124"/>
                </a:solidFill>
                <a:effectLst/>
                <a:latin typeface="arial" panose="020B0604020202020204" pitchFamily="34" charset="0"/>
              </a:rPr>
              <a:t>.</a:t>
            </a:r>
          </a:p>
          <a:p>
            <a:r>
              <a:rPr lang="en-US" b="0" i="0" dirty="0">
                <a:solidFill>
                  <a:srgbClr val="202124"/>
                </a:solidFill>
                <a:effectLst/>
                <a:latin typeface="arial" panose="020B0604020202020204" pitchFamily="34" charset="0"/>
              </a:rPr>
              <a:t>Any of your layers has multiple inputs or multiple outputs. You need to do layer sharing.</a:t>
            </a:r>
          </a:p>
          <a:p>
            <a:r>
              <a:rPr lang="en-US" dirty="0"/>
              <a:t>each layer has </a:t>
            </a:r>
            <a:r>
              <a:rPr lang="en-US" b="1" dirty="0"/>
              <a:t>exactly one input tensor and one output tensor</a:t>
            </a:r>
            <a:r>
              <a:rPr lang="en-US" dirty="0"/>
              <a:t>.</a:t>
            </a:r>
          </a:p>
          <a:p>
            <a:endParaRPr lang="en-US" dirty="0"/>
          </a:p>
          <a:p>
            <a:r>
              <a:rPr lang="en-US" sz="2400" dirty="0"/>
              <a:t>A Sequential model is </a:t>
            </a:r>
            <a:r>
              <a:rPr lang="en-US" sz="2400" b="1" dirty="0"/>
              <a:t>not appropriate</a:t>
            </a:r>
            <a:r>
              <a:rPr lang="en-US" sz="2400" dirty="0"/>
              <a:t> when:</a:t>
            </a:r>
          </a:p>
          <a:p>
            <a:r>
              <a:rPr lang="en-US" dirty="0"/>
              <a:t>Your model has multiple inputs or multiple outputs</a:t>
            </a:r>
          </a:p>
          <a:p>
            <a:r>
              <a:rPr lang="en-US" dirty="0"/>
              <a:t>Any of your layers has multiple inputs or multiple outputs</a:t>
            </a:r>
          </a:p>
          <a:p>
            <a:r>
              <a:rPr lang="en-US" dirty="0"/>
              <a:t>You need to do layer sharing</a:t>
            </a:r>
          </a:p>
          <a:p>
            <a:r>
              <a:rPr lang="en-US" dirty="0"/>
              <a:t>You want non-linear topology (e.g. a residual connection, a multi-branch model)</a:t>
            </a:r>
          </a:p>
          <a:p>
            <a:br>
              <a:rPr lang="en-US" dirty="0"/>
            </a:br>
            <a:endParaRPr lang="en-IN" dirty="0"/>
          </a:p>
        </p:txBody>
      </p:sp>
      <p:sp>
        <p:nvSpPr>
          <p:cNvPr id="3" name="Rectangle 2"/>
          <p:cNvSpPr/>
          <p:nvPr/>
        </p:nvSpPr>
        <p:spPr>
          <a:xfrm>
            <a:off x="1079863" y="583474"/>
            <a:ext cx="6862881" cy="523220"/>
          </a:xfrm>
          <a:prstGeom prst="rect">
            <a:avLst/>
          </a:prstGeom>
        </p:spPr>
        <p:txBody>
          <a:bodyPr wrap="square">
            <a:spAutoFit/>
          </a:bodyPr>
          <a:lstStyle/>
          <a:p>
            <a:r>
              <a:rPr lang="en-US" sz="2800" dirty="0"/>
              <a:t>Sequential Model</a:t>
            </a:r>
          </a:p>
        </p:txBody>
      </p:sp>
    </p:spTree>
    <p:extLst>
      <p:ext uri="{BB962C8B-B14F-4D97-AF65-F5344CB8AC3E}">
        <p14:creationId xmlns:p14="http://schemas.microsoft.com/office/powerpoint/2010/main" val="1625460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740229" y="583474"/>
            <a:ext cx="8421188" cy="5078313"/>
          </a:xfrm>
          <a:prstGeom prst="rect">
            <a:avLst/>
          </a:prstGeom>
        </p:spPr>
        <p:txBody>
          <a:bodyPr wrap="square">
            <a:spAutoFit/>
          </a:bodyPr>
          <a:lstStyle/>
          <a:p>
            <a:pPr fontAlgn="base"/>
            <a:endParaRPr lang="en-IN" sz="2800" b="1" dirty="0">
              <a:solidFill>
                <a:srgbClr val="222222"/>
              </a:solidFill>
              <a:effectLst/>
              <a:latin typeface="Helvetica Neue"/>
            </a:endParaRPr>
          </a:p>
          <a:p>
            <a:pPr fontAlgn="base"/>
            <a:r>
              <a:rPr lang="en-IN" sz="2800" b="1" dirty="0">
                <a:solidFill>
                  <a:srgbClr val="222222"/>
                </a:solidFill>
                <a:effectLst/>
                <a:latin typeface="Helvetica Neue"/>
              </a:rPr>
              <a:t>Long Short-Term Memory (LSTM)</a:t>
            </a:r>
          </a:p>
          <a:p>
            <a:pPr fontAlgn="base"/>
            <a:endParaRPr lang="en-IN" sz="2800" b="1" dirty="0">
              <a:solidFill>
                <a:srgbClr val="222222"/>
              </a:solidFill>
              <a:latin typeface="Helvetica Neue"/>
            </a:endParaRPr>
          </a:p>
          <a:p>
            <a:pPr lvl="0" eaLnBrk="0" fontAlgn="base" hangingPunct="0">
              <a:spcBef>
                <a:spcPct val="0"/>
              </a:spcBef>
              <a:spcAft>
                <a:spcPct val="0"/>
              </a:spcAft>
            </a:pPr>
            <a:r>
              <a:rPr kumimoji="0" lang="en-US" altLang="en-US" sz="2000" b="0" i="0" u="none" strike="noStrike" cap="none" normalizeH="0" baseline="0" dirty="0">
                <a:ln>
                  <a:noFill/>
                </a:ln>
                <a:solidFill>
                  <a:srgbClr val="555555"/>
                </a:solidFill>
                <a:effectLst/>
                <a:latin typeface="Helvetica Neue"/>
              </a:rPr>
              <a:t>1) Long Short-Term Memory (LSTM) networks are a type of recurrent neural network </a:t>
            </a:r>
            <a:r>
              <a:rPr kumimoji="0" lang="en-US" altLang="en-US" sz="2000" b="1" i="0" u="none" strike="noStrike" cap="none" normalizeH="0" baseline="0" dirty="0">
                <a:ln>
                  <a:noFill/>
                </a:ln>
                <a:solidFill>
                  <a:srgbClr val="555555"/>
                </a:solidFill>
                <a:effectLst/>
                <a:latin typeface="Helvetica Neue"/>
              </a:rPr>
              <a:t>capable of learning order dependence in sequence prediction problems.</a:t>
            </a:r>
            <a:endParaRPr kumimoji="0" lang="en-US" altLang="en-US" sz="1200" b="1"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2000" b="0" i="0" u="none" strike="noStrike" cap="none" normalizeH="0" baseline="0" dirty="0">
                <a:ln>
                  <a:noFill/>
                </a:ln>
                <a:solidFill>
                  <a:srgbClr val="555555"/>
                </a:solidFill>
                <a:effectLst/>
                <a:latin typeface="Helvetica Neue"/>
              </a:rPr>
              <a:t>2) This is a behavior required in complex problem domains like machine translation, speech recognition, and more.</a:t>
            </a:r>
            <a:endParaRPr kumimoji="0" lang="en-US" altLang="en-US" sz="1200" b="0" i="0" u="none" strike="noStrike" cap="none" normalizeH="0" baseline="0" dirty="0">
              <a:ln>
                <a:noFill/>
              </a:ln>
              <a:solidFill>
                <a:schemeClr val="tx1"/>
              </a:solidFill>
              <a:effectLst/>
            </a:endParaRPr>
          </a:p>
          <a:p>
            <a:pPr lvl="0" eaLnBrk="0" fontAlgn="base" hangingPunct="0">
              <a:spcBef>
                <a:spcPct val="0"/>
              </a:spcBef>
              <a:spcAft>
                <a:spcPct val="0"/>
              </a:spcAft>
            </a:pPr>
            <a:r>
              <a:rPr kumimoji="0" lang="en-US" altLang="en-US" sz="2000" b="0" i="0" u="none" strike="noStrike" cap="none" normalizeH="0" baseline="0" dirty="0">
                <a:ln>
                  <a:noFill/>
                </a:ln>
                <a:solidFill>
                  <a:srgbClr val="555555"/>
                </a:solidFill>
                <a:effectLst/>
                <a:latin typeface="Helvetica Neue"/>
              </a:rPr>
              <a:t>LSTMs are a complex area of deep learning. </a:t>
            </a:r>
          </a:p>
          <a:p>
            <a:pPr lvl="0" eaLnBrk="0" fontAlgn="base" hangingPunct="0">
              <a:spcBef>
                <a:spcPct val="0"/>
              </a:spcBef>
              <a:spcAft>
                <a:spcPct val="0"/>
              </a:spcAft>
            </a:pPr>
            <a:r>
              <a:rPr kumimoji="0" lang="en-US" altLang="en-US" sz="2000" b="0" i="0" u="none" strike="noStrike" cap="none" normalizeH="0" baseline="0" dirty="0">
                <a:ln>
                  <a:noFill/>
                </a:ln>
                <a:solidFill>
                  <a:srgbClr val="555555"/>
                </a:solidFill>
                <a:effectLst/>
                <a:latin typeface="Helvetica Neue"/>
              </a:rPr>
              <a:t>3) It can be hard to get your hands around what LSTMs are, and how terms </a:t>
            </a:r>
            <a:r>
              <a:rPr kumimoji="0" lang="en-US" altLang="en-US" sz="2000" b="1" i="0" u="none" strike="noStrike" cap="none" normalizeH="0" baseline="0" dirty="0">
                <a:ln>
                  <a:noFill/>
                </a:ln>
                <a:solidFill>
                  <a:srgbClr val="555555"/>
                </a:solidFill>
                <a:effectLst/>
                <a:latin typeface="Helvetica Neue"/>
              </a:rPr>
              <a:t>like bidirectional and sequence-to-sequence relate </a:t>
            </a:r>
            <a:r>
              <a:rPr kumimoji="0" lang="en-US" altLang="en-US" sz="2000" b="0" i="0" u="none" strike="noStrike" cap="none" normalizeH="0" baseline="0" dirty="0">
                <a:ln>
                  <a:noFill/>
                </a:ln>
                <a:solidFill>
                  <a:srgbClr val="555555"/>
                </a:solidFill>
                <a:effectLst/>
                <a:latin typeface="Helvetica Neue"/>
              </a:rPr>
              <a:t>to the field.</a:t>
            </a:r>
            <a:endParaRPr kumimoji="0" lang="en-US" altLang="en-US" sz="3600" b="0" i="0" u="none" strike="noStrike" cap="none" normalizeH="0" baseline="0" dirty="0">
              <a:ln>
                <a:noFill/>
              </a:ln>
              <a:solidFill>
                <a:schemeClr val="tx1"/>
              </a:solidFill>
              <a:effectLst/>
              <a:latin typeface="Arial" panose="020B0604020202020204" pitchFamily="34" charset="0"/>
            </a:endParaRPr>
          </a:p>
          <a:p>
            <a:pPr fontAlgn="base"/>
            <a:endParaRPr lang="en-IN" sz="2000" b="1" dirty="0">
              <a:solidFill>
                <a:srgbClr val="222222"/>
              </a:solidFill>
              <a:effectLst/>
              <a:latin typeface="Helvetica Neue"/>
            </a:endParaRPr>
          </a:p>
          <a:p>
            <a:pPr fontAlgn="base"/>
            <a:endParaRPr lang="en-IN" sz="2000" b="1" dirty="0">
              <a:solidFill>
                <a:srgbClr val="222222"/>
              </a:solidFill>
              <a:latin typeface="Helvetica Neue"/>
            </a:endParaRPr>
          </a:p>
          <a:p>
            <a:pPr fontAlgn="base"/>
            <a:endParaRPr lang="en-IN" sz="2000" b="1" dirty="0">
              <a:solidFill>
                <a:srgbClr val="222222"/>
              </a:solidFill>
              <a:effectLst/>
              <a:latin typeface="Helvetica Neue"/>
            </a:endParaRPr>
          </a:p>
          <a:p>
            <a:pPr fontAlgn="base"/>
            <a:endParaRPr lang="en-IN" sz="2000" b="1" dirty="0">
              <a:solidFill>
                <a:srgbClr val="222222"/>
              </a:solidFill>
              <a:effectLst/>
              <a:latin typeface="Helvetica Neue"/>
            </a:endParaRPr>
          </a:p>
        </p:txBody>
      </p:sp>
    </p:spTree>
    <p:extLst>
      <p:ext uri="{BB962C8B-B14F-4D97-AF65-F5344CB8AC3E}">
        <p14:creationId xmlns:p14="http://schemas.microsoft.com/office/powerpoint/2010/main" val="6292961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88274" y="330926"/>
            <a:ext cx="6878252" cy="1077218"/>
          </a:xfrm>
          <a:prstGeom prst="rect">
            <a:avLst/>
          </a:prstGeom>
        </p:spPr>
        <p:txBody>
          <a:bodyPr wrap="square">
            <a:spAutoFit/>
          </a:bodyPr>
          <a:lstStyle/>
          <a:p>
            <a:r>
              <a:rPr lang="en-IN" sz="2800" b="1" dirty="0" err="1"/>
              <a:t>Preprocessing</a:t>
            </a:r>
            <a:r>
              <a:rPr lang="en-IN" sz="2800" b="1" dirty="0"/>
              <a:t> and Feature Extraction</a:t>
            </a:r>
          </a:p>
          <a:p>
            <a:endParaRPr lang="en-IN" sz="3600" dirty="0"/>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3875" y="1166949"/>
            <a:ext cx="10058400" cy="5022835"/>
          </a:xfrm>
          <a:prstGeom prst="rect">
            <a:avLst/>
          </a:prstGeom>
        </p:spPr>
      </p:pic>
    </p:spTree>
    <p:extLst>
      <p:ext uri="{BB962C8B-B14F-4D97-AF65-F5344CB8AC3E}">
        <p14:creationId xmlns:p14="http://schemas.microsoft.com/office/powerpoint/2010/main" val="134746176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1173</TotalTime>
  <Words>582</Words>
  <Application>Microsoft Office PowerPoint</Application>
  <PresentationFormat>Widescreen</PresentationFormat>
  <Paragraphs>76</Paragraphs>
  <Slides>16</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16</vt:i4>
      </vt:variant>
    </vt:vector>
  </HeadingPairs>
  <TitlesOfParts>
    <vt:vector size="27" baseType="lpstr">
      <vt:lpstr>-apple-system</vt:lpstr>
      <vt:lpstr>Arial</vt:lpstr>
      <vt:lpstr>Arial</vt:lpstr>
      <vt:lpstr>Calibri</vt:lpstr>
      <vt:lpstr>Calibri Light</vt:lpstr>
      <vt:lpstr>Courier New</vt:lpstr>
      <vt:lpstr>Helvetica Neue</vt:lpstr>
      <vt:lpstr>Inter</vt:lpstr>
      <vt:lpstr>Roboto Mono</vt:lpstr>
      <vt:lpstr>SFMono-Regular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AKSHAY</dc:creator>
  <cp:lastModifiedBy>ABHISHEK MAHATO</cp:lastModifiedBy>
  <cp:revision>17</cp:revision>
  <dcterms:created xsi:type="dcterms:W3CDTF">2022-02-20T05:29:01Z</dcterms:created>
  <dcterms:modified xsi:type="dcterms:W3CDTF">2022-07-14T15:17:19Z</dcterms:modified>
</cp:coreProperties>
</file>

<file path=docProps/thumbnail.jpeg>
</file>